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81" r:id="rId5"/>
    <p:sldId id="284" r:id="rId6"/>
    <p:sldId id="283" r:id="rId7"/>
    <p:sldId id="282" r:id="rId8"/>
    <p:sldId id="285" r:id="rId9"/>
    <p:sldId id="286" r:id="rId10"/>
    <p:sldId id="278" r:id="rId11"/>
    <p:sldId id="264" r:id="rId12"/>
    <p:sldId id="260" r:id="rId13"/>
    <p:sldId id="287" r:id="rId14"/>
    <p:sldId id="289" r:id="rId15"/>
    <p:sldId id="288" r:id="rId16"/>
    <p:sldId id="290" r:id="rId17"/>
    <p:sldId id="291" r:id="rId18"/>
    <p:sldId id="292" r:id="rId19"/>
    <p:sldId id="293" r:id="rId20"/>
    <p:sldId id="294" r:id="rId21"/>
    <p:sldId id="296" r:id="rId22"/>
    <p:sldId id="268" r:id="rId23"/>
    <p:sldId id="295" r:id="rId24"/>
    <p:sldId id="297" r:id="rId25"/>
    <p:sldId id="298" r:id="rId26"/>
    <p:sldId id="272" r:id="rId27"/>
    <p:sldId id="280" r:id="rId28"/>
    <p:sldId id="263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0DFDF"/>
    <a:srgbClr val="F7F7F7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170D2-6602-47FB-B964-30A2033ED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50EC06-ACC2-4B5A-A84D-6C3266DB8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A79A3-E79D-4395-8147-B717D543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3FEE4-1ABA-4443-AC07-0AE16DAB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D95A1-4696-401A-8D6C-4252E735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16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5B20-7589-49EC-A7EA-0F4319DA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1E0EC2-58C4-4DB8-9059-F1418B960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6ABAE-B6F2-48B6-BD19-10BAFD98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D246-4BEE-4A5A-8BC9-6B231FDA7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33D9-A47D-4FE4-A603-ACD8861E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57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2E8416-D668-473F-AD05-001C6AE51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4D08F-86D3-4BB5-B1B3-5E50A257F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21E82-7412-4F3B-B95A-999165D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D60D6-53B0-440F-9A95-A388A47EC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3EAC9-0AF3-4460-A66D-BCB7DDD5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3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96787-C3E6-468E-8712-EE1AD838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B5876-810D-4AC6-9E7D-4AFA1253C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6ABB7-D735-48C8-BD4B-4C49792F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F16ED-9DCF-4F29-9F81-CE140803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D7976-58E4-451C-AC2B-7C17AA25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19D25-BE95-4A3B-BF27-55E16E93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25878-5E7E-4F16-9F5E-D3128CED1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AFE10-C3FB-4C9D-8232-6390E2588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0BCCD-8005-455A-A68F-F6A063D4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83944-8D57-4693-B855-B067F820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4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201F7-F48F-4573-B0D1-770C5DF6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8593F-650F-4E0D-A1BA-9E434E4D1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79901E-2F70-4B9A-BA2C-FDF101085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139B5-37CD-4308-AA83-60CF9C6B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4B044B-129A-4092-8B43-D6D21AE3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6DA38A-442E-4DF5-9A6A-816EAF15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478E0-5982-430D-9B5E-310DA957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836AFB-5428-4FC2-8FC4-234F32FD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248D0B-E7C1-45D2-A7A7-E730EA91F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8F170E-249E-43D7-926E-39DBDAD1B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162AAF-9DAD-40B3-91D8-A4FB08EEE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82462A-1DED-4F59-AF2B-E24A2FA5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D3D860-0603-4E36-A61E-B9E20381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FBE81-FC63-4BAD-BF9E-2D056037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9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2DE26-9833-43BA-A18A-FF69F508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4A9C04-22FE-453D-A5C5-97EAC190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2043EA-3B3C-4393-85DB-372050FD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D370D-A316-4A8B-87D5-0D459B94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02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4D90BF-D751-4BD9-92CC-681BEE88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AC5DC3-9ADC-433B-A9DD-1C914F7D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ABFD04-6DF4-40EA-B4C7-CEBF1AE2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3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B4D77-E8B6-441C-806A-D74EB7D1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9D20F-B48E-4216-B7EC-E9C168B43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218A01-5060-4178-8908-D249C0940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473B1B-F07B-4227-8A7C-8C751243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036E66-69CA-4148-9BA8-0B40F895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C4A80-C056-400F-ACF5-702EDDCC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77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09479-6930-4A4E-B2F2-EA1C82C0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B7A578-3C55-42CB-836C-22A300EC7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E1F467-7B94-4827-AA86-CE40085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9E7A4-F1A8-40D1-B7F3-7929F4B8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488F3F-4959-478F-8315-256D3249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6190C-00EA-4860-B440-19C43E11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E74BE4-F7AC-4A4A-AD3E-A71B7CC5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4955D-4A4D-433F-B5C4-9F827D48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73B04-2682-4220-8C68-358732180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97FC9-3354-4278-9327-8FE907BE43B1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2DA14-9618-4F0C-A45F-79E6CB7C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97A81-02EA-4DD0-BD56-8204AE25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A754E-C80B-4905-835B-476AD7BE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mjibe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D4737A29-94D9-4419-BFF0-A424A53A1602}"/>
              </a:ext>
            </a:extLst>
          </p:cNvPr>
          <p:cNvSpPr/>
          <p:nvPr/>
        </p:nvSpPr>
        <p:spPr>
          <a:xfrm>
            <a:off x="8008571" y="1519123"/>
            <a:ext cx="4773715" cy="4773715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9BB1E41-EE30-4520-93B9-FC70A653AA95}"/>
              </a:ext>
            </a:extLst>
          </p:cNvPr>
          <p:cNvSpPr/>
          <p:nvPr/>
        </p:nvSpPr>
        <p:spPr>
          <a:xfrm>
            <a:off x="5923068" y="650571"/>
            <a:ext cx="2953875" cy="2953875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 SCIENCE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AC931A-B548-48A4-A2CE-B04E54E1A326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9EEBB0-0D72-447E-B783-5E58BDFBBE1E}"/>
              </a:ext>
            </a:extLst>
          </p:cNvPr>
          <p:cNvSpPr/>
          <p:nvPr/>
        </p:nvSpPr>
        <p:spPr>
          <a:xfrm>
            <a:off x="1068196" y="3478785"/>
            <a:ext cx="86656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슬기로운 제주여행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690C3B2-C6E9-4EF2-B620-45A4C7C1E100}"/>
              </a:ext>
            </a:extLst>
          </p:cNvPr>
          <p:cNvSpPr/>
          <p:nvPr/>
        </p:nvSpPr>
        <p:spPr>
          <a:xfrm>
            <a:off x="-427511" y="4771450"/>
            <a:ext cx="2543181" cy="254318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FF7743-1BD4-43DE-8F58-54BAEC528F23}"/>
              </a:ext>
            </a:extLst>
          </p:cNvPr>
          <p:cNvSpPr/>
          <p:nvPr/>
        </p:nvSpPr>
        <p:spPr>
          <a:xfrm>
            <a:off x="6299101" y="5708063"/>
            <a:ext cx="383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펜글씨B" panose="02020600000000000000" pitchFamily="18" charset="-127"/>
                <a:ea typeface="a펜글씨B" panose="02020600000000000000" pitchFamily="18" charset="-127"/>
              </a:rPr>
              <a:t>김지범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E40DAE-9219-46CA-80A3-8C6E6CE1462E}"/>
              </a:ext>
            </a:extLst>
          </p:cNvPr>
          <p:cNvSpPr/>
          <p:nvPr/>
        </p:nvSpPr>
        <p:spPr>
          <a:xfrm>
            <a:off x="2394318" y="2767070"/>
            <a:ext cx="3578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a포스터M" panose="02020600000000000000" pitchFamily="18" charset="-127"/>
                <a:ea typeface="a포스터M" panose="02020600000000000000" pitchFamily="18" charset="-127"/>
              </a:rPr>
              <a:t>데이터를 활용한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3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CC7EDA1F-A5E6-40ED-9EF9-8CEF10171248}"/>
              </a:ext>
            </a:extLst>
          </p:cNvPr>
          <p:cNvSpPr/>
          <p:nvPr/>
        </p:nvSpPr>
        <p:spPr>
          <a:xfrm>
            <a:off x="7794231" y="-1493290"/>
            <a:ext cx="6185147" cy="6185147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8385E4-FBB6-4CDD-A920-035DEF52221F}"/>
              </a:ext>
            </a:extLst>
          </p:cNvPr>
          <p:cNvSpPr/>
          <p:nvPr/>
        </p:nvSpPr>
        <p:spPr>
          <a:xfrm>
            <a:off x="1668611" y="2454580"/>
            <a:ext cx="2538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편의성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5076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DEVELOPMENT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C0E790-990D-4E5B-85A6-F44394424AC1}"/>
              </a:ext>
            </a:extLst>
          </p:cNvPr>
          <p:cNvCxnSpPr>
            <a:cxnSpLocks/>
          </p:cNvCxnSpPr>
          <p:nvPr/>
        </p:nvCxnSpPr>
        <p:spPr>
          <a:xfrm>
            <a:off x="1668611" y="2485212"/>
            <a:ext cx="0" cy="6466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81DB5-6A2A-4EA7-9CD2-526BFF936BAA}"/>
              </a:ext>
            </a:extLst>
          </p:cNvPr>
          <p:cNvSpPr/>
          <p:nvPr/>
        </p:nvSpPr>
        <p:spPr>
          <a:xfrm>
            <a:off x="1862051" y="981642"/>
            <a:ext cx="7966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Colab</a:t>
            </a:r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사용하는 이유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5C6F94-9C01-4B38-9CDA-C59F3C92FD60}"/>
              </a:ext>
            </a:extLst>
          </p:cNvPr>
          <p:cNvSpPr/>
          <p:nvPr/>
        </p:nvSpPr>
        <p:spPr>
          <a:xfrm>
            <a:off x="1547857" y="3093734"/>
            <a:ext cx="3614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별도의 파이썬 설치 필요 없음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03F31-6A22-4442-8C90-7E0A3ADF32B5}"/>
              </a:ext>
            </a:extLst>
          </p:cNvPr>
          <p:cNvSpPr/>
          <p:nvPr/>
        </p:nvSpPr>
        <p:spPr>
          <a:xfrm>
            <a:off x="1547857" y="3401656"/>
            <a:ext cx="3614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Jupyter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notebook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편리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D7C208-603E-4BF9-92A9-9064C1F61291}"/>
              </a:ext>
            </a:extLst>
          </p:cNvPr>
          <p:cNvSpPr/>
          <p:nvPr/>
        </p:nvSpPr>
        <p:spPr>
          <a:xfrm>
            <a:off x="7505701" y="2454580"/>
            <a:ext cx="2538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정보 </a:t>
            </a:r>
            <a:r>
              <a:rPr lang="ko-KR" altLang="en-US" sz="4000" dirty="0" err="1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쉐어</a:t>
            </a:r>
            <a:endParaRPr lang="ko-KR" altLang="en-US" sz="4000" dirty="0">
              <a:solidFill>
                <a:srgbClr val="C0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9894450-6875-4F74-853D-9EDC7CFB5529}"/>
              </a:ext>
            </a:extLst>
          </p:cNvPr>
          <p:cNvCxnSpPr>
            <a:cxnSpLocks/>
          </p:cNvCxnSpPr>
          <p:nvPr/>
        </p:nvCxnSpPr>
        <p:spPr>
          <a:xfrm>
            <a:off x="7505701" y="2485212"/>
            <a:ext cx="0" cy="6466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A37EED-7019-485F-98B0-745DDB29364E}"/>
              </a:ext>
            </a:extLst>
          </p:cNvPr>
          <p:cNvSpPr/>
          <p:nvPr/>
        </p:nvSpPr>
        <p:spPr>
          <a:xfrm>
            <a:off x="7348881" y="3174046"/>
            <a:ext cx="3699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깃과 연동이 가능하여 협업 가능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7815E4-84F0-446A-8A58-58E7AF901B36}"/>
              </a:ext>
            </a:extLst>
          </p:cNvPr>
          <p:cNvSpPr/>
          <p:nvPr/>
        </p:nvSpPr>
        <p:spPr>
          <a:xfrm>
            <a:off x="1668610" y="4811452"/>
            <a:ext cx="2954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패키지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AE4440B-15F0-428C-BE3B-BB1AC3C31F5C}"/>
              </a:ext>
            </a:extLst>
          </p:cNvPr>
          <p:cNvCxnSpPr>
            <a:cxnSpLocks/>
          </p:cNvCxnSpPr>
          <p:nvPr/>
        </p:nvCxnSpPr>
        <p:spPr>
          <a:xfrm>
            <a:off x="1668611" y="4842084"/>
            <a:ext cx="0" cy="6466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C24B80-AED0-4CF6-96BD-3993C2FB4718}"/>
              </a:ext>
            </a:extLst>
          </p:cNvPr>
          <p:cNvSpPr/>
          <p:nvPr/>
        </p:nvSpPr>
        <p:spPr>
          <a:xfrm>
            <a:off x="1547857" y="5450606"/>
            <a:ext cx="3902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분석 시 사용되는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pandas, Tensor Flow,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keras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등의 패키지가 기본적으로 설치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1D40F1-7A1E-4E28-B823-F736A60656E2}"/>
              </a:ext>
            </a:extLst>
          </p:cNvPr>
          <p:cNvSpPr/>
          <p:nvPr/>
        </p:nvSpPr>
        <p:spPr>
          <a:xfrm>
            <a:off x="7505701" y="4811452"/>
            <a:ext cx="2538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무료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3375A94-4C0B-48F6-BBA7-CA12130ACD8C}"/>
              </a:ext>
            </a:extLst>
          </p:cNvPr>
          <p:cNvCxnSpPr>
            <a:cxnSpLocks/>
          </p:cNvCxnSpPr>
          <p:nvPr/>
        </p:nvCxnSpPr>
        <p:spPr>
          <a:xfrm>
            <a:off x="7505701" y="4842084"/>
            <a:ext cx="0" cy="6466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5A1CA4-D0C3-4D9A-87FA-689E2F7C07C8}"/>
              </a:ext>
            </a:extLst>
          </p:cNvPr>
          <p:cNvSpPr/>
          <p:nvPr/>
        </p:nvSpPr>
        <p:spPr>
          <a:xfrm>
            <a:off x="7384947" y="5450606"/>
            <a:ext cx="3614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GPU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무료로 사용 가능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218BFA-7465-45DD-8C75-C69D07FE7552}"/>
              </a:ext>
            </a:extLst>
          </p:cNvPr>
          <p:cNvSpPr/>
          <p:nvPr/>
        </p:nvSpPr>
        <p:spPr>
          <a:xfrm>
            <a:off x="826665" y="1590114"/>
            <a:ext cx="86594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rgbClr val="C00000">
                    <a:alpha val="8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endParaRPr lang="ko-KR" altLang="en-US" sz="11500" dirty="0">
              <a:solidFill>
                <a:srgbClr val="C00000">
                  <a:alpha val="8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B582BF-A1B4-4B93-8884-2B87060364D0}"/>
              </a:ext>
            </a:extLst>
          </p:cNvPr>
          <p:cNvSpPr/>
          <p:nvPr/>
        </p:nvSpPr>
        <p:spPr>
          <a:xfrm>
            <a:off x="6641350" y="1669638"/>
            <a:ext cx="115288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rgbClr val="C00000">
                    <a:alpha val="8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endParaRPr lang="ko-KR" altLang="en-US" sz="11500" dirty="0">
              <a:solidFill>
                <a:srgbClr val="C00000">
                  <a:alpha val="8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69DD39-E04B-48B7-B1CE-923F4F0062AE}"/>
              </a:ext>
            </a:extLst>
          </p:cNvPr>
          <p:cNvSpPr/>
          <p:nvPr/>
        </p:nvSpPr>
        <p:spPr>
          <a:xfrm>
            <a:off x="6580436" y="3983255"/>
            <a:ext cx="121379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rgbClr val="C00000">
                    <a:alpha val="8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4</a:t>
            </a:r>
            <a:endParaRPr lang="ko-KR" altLang="en-US" sz="11500" dirty="0">
              <a:solidFill>
                <a:srgbClr val="C00000">
                  <a:alpha val="8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9F02E3-F465-44F6-8F95-CFCBE7F6E902}"/>
              </a:ext>
            </a:extLst>
          </p:cNvPr>
          <p:cNvSpPr/>
          <p:nvPr/>
        </p:nvSpPr>
        <p:spPr>
          <a:xfrm>
            <a:off x="754055" y="3983255"/>
            <a:ext cx="110799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solidFill>
                  <a:srgbClr val="C00000">
                    <a:alpha val="8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endParaRPr lang="ko-KR" altLang="en-US" sz="11500" dirty="0">
              <a:solidFill>
                <a:srgbClr val="C00000">
                  <a:alpha val="8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C0C4405-0FF2-4E98-82DD-C2A26F01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3344" y="1800475"/>
            <a:ext cx="1667155" cy="6690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C03462C-87CE-40FB-A3B2-81967E321F99}"/>
              </a:ext>
            </a:extLst>
          </p:cNvPr>
          <p:cNvSpPr txBox="1"/>
          <p:nvPr/>
        </p:nvSpPr>
        <p:spPr>
          <a:xfrm>
            <a:off x="2732863" y="289929"/>
            <a:ext cx="698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30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0">
            <a:extLst>
              <a:ext uri="{FF2B5EF4-FFF2-40B4-BE49-F238E27FC236}">
                <a16:creationId xmlns:a16="http://schemas.microsoft.com/office/drawing/2014/main" id="{8EC16E07-8F28-49B9-A516-8B60D6AE6D92}"/>
              </a:ext>
            </a:extLst>
          </p:cNvPr>
          <p:cNvSpPr/>
          <p:nvPr/>
        </p:nvSpPr>
        <p:spPr>
          <a:xfrm>
            <a:off x="-880154" y="617223"/>
            <a:ext cx="3001053" cy="3001053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456FF08-473E-4E90-B90F-A2777218E217}"/>
              </a:ext>
            </a:extLst>
          </p:cNvPr>
          <p:cNvSpPr/>
          <p:nvPr/>
        </p:nvSpPr>
        <p:spPr>
          <a:xfrm>
            <a:off x="8439126" y="2763231"/>
            <a:ext cx="4773715" cy="4773715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DEVELOPMENT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35C870-4B0A-473C-A961-994D3035549F}"/>
              </a:ext>
            </a:extLst>
          </p:cNvPr>
          <p:cNvSpPr/>
          <p:nvPr/>
        </p:nvSpPr>
        <p:spPr>
          <a:xfrm>
            <a:off x="3830427" y="881274"/>
            <a:ext cx="5475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2">
                    <a:lumMod val="25000"/>
                  </a:schemeClr>
                </a:solidFill>
                <a:latin typeface="a이끌림M" panose="02020600000000000000" pitchFamily="18" charset="-127"/>
                <a:ea typeface="a이끌림M" panose="02020600000000000000" pitchFamily="18" charset="-127"/>
              </a:rPr>
              <a:t>  데이터 솔루션 개발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a이끌림M" panose="02020600000000000000" pitchFamily="18" charset="-127"/>
              <a:ea typeface="a이끌림M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E74867-ED11-46C3-B6C4-9938F0B80154}"/>
              </a:ext>
            </a:extLst>
          </p:cNvPr>
          <p:cNvCxnSpPr>
            <a:cxnSpLocks/>
          </p:cNvCxnSpPr>
          <p:nvPr/>
        </p:nvCxnSpPr>
        <p:spPr>
          <a:xfrm>
            <a:off x="311126" y="1231901"/>
            <a:ext cx="3416300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FAF4A61-C505-40F3-9651-551695A2ADE4}"/>
              </a:ext>
            </a:extLst>
          </p:cNvPr>
          <p:cNvCxnSpPr>
            <a:cxnSpLocks/>
          </p:cNvCxnSpPr>
          <p:nvPr/>
        </p:nvCxnSpPr>
        <p:spPr>
          <a:xfrm>
            <a:off x="8502626" y="1231901"/>
            <a:ext cx="33634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F9C9AB9-6F8B-4880-82AC-5C74CBED1912}"/>
              </a:ext>
            </a:extLst>
          </p:cNvPr>
          <p:cNvCxnSpPr>
            <a:cxnSpLocks/>
          </p:cNvCxnSpPr>
          <p:nvPr/>
        </p:nvCxnSpPr>
        <p:spPr>
          <a:xfrm>
            <a:off x="318507" y="653915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FDA5CF-AD46-4F68-9BD7-36FDE956D884}"/>
              </a:ext>
            </a:extLst>
          </p:cNvPr>
          <p:cNvSpPr/>
          <p:nvPr/>
        </p:nvSpPr>
        <p:spPr>
          <a:xfrm>
            <a:off x="1118963" y="2167926"/>
            <a:ext cx="3001053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37E29BB-2272-47AE-9234-BD8D4C512D19}"/>
              </a:ext>
            </a:extLst>
          </p:cNvPr>
          <p:cNvSpPr/>
          <p:nvPr/>
        </p:nvSpPr>
        <p:spPr>
          <a:xfrm>
            <a:off x="5341268" y="2167926"/>
            <a:ext cx="3861247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9D47CC-BCE6-4330-AF00-247AF851DAF3}"/>
              </a:ext>
            </a:extLst>
          </p:cNvPr>
          <p:cNvSpPr/>
          <p:nvPr/>
        </p:nvSpPr>
        <p:spPr>
          <a:xfrm>
            <a:off x="1403048" y="2232954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folium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35E0E63-0F77-41F1-A669-DA1F5E1AD37F}"/>
              </a:ext>
            </a:extLst>
          </p:cNvPr>
          <p:cNvSpPr/>
          <p:nvPr/>
        </p:nvSpPr>
        <p:spPr>
          <a:xfrm>
            <a:off x="3243576" y="2995218"/>
            <a:ext cx="4096227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8DCE02-7C7A-499A-B349-C212DDABE1F4}"/>
              </a:ext>
            </a:extLst>
          </p:cNvPr>
          <p:cNvSpPr/>
          <p:nvPr/>
        </p:nvSpPr>
        <p:spPr>
          <a:xfrm>
            <a:off x="3508422" y="3061998"/>
            <a:ext cx="353173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/>
              <a:t>           pandas</a:t>
            </a:r>
            <a:endParaRPr lang="ko-KR" altLang="en-US" sz="23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454486-1857-4BEF-81F1-9E2B0ECF913E}"/>
              </a:ext>
            </a:extLst>
          </p:cNvPr>
          <p:cNvSpPr/>
          <p:nvPr/>
        </p:nvSpPr>
        <p:spPr>
          <a:xfrm>
            <a:off x="4272313" y="2187528"/>
            <a:ext cx="805218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CFA646F-90D1-4265-AAF7-83B5F36CFCF3}"/>
              </a:ext>
            </a:extLst>
          </p:cNvPr>
          <p:cNvSpPr/>
          <p:nvPr/>
        </p:nvSpPr>
        <p:spPr>
          <a:xfrm>
            <a:off x="9324649" y="2187528"/>
            <a:ext cx="705049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F4F5840-01DF-41AC-A380-802AD8BE15E5}"/>
              </a:ext>
            </a:extLst>
          </p:cNvPr>
          <p:cNvSpPr/>
          <p:nvPr/>
        </p:nvSpPr>
        <p:spPr>
          <a:xfrm>
            <a:off x="7514722" y="2993042"/>
            <a:ext cx="1324125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53BC70-7F2D-4F42-84C3-A20543A95618}"/>
              </a:ext>
            </a:extLst>
          </p:cNvPr>
          <p:cNvCxnSpPr/>
          <p:nvPr/>
        </p:nvCxnSpPr>
        <p:spPr>
          <a:xfrm>
            <a:off x="10273503" y="2463786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87F6CC9-552B-4678-9924-760429690665}"/>
              </a:ext>
            </a:extLst>
          </p:cNvPr>
          <p:cNvCxnSpPr>
            <a:cxnSpLocks/>
          </p:cNvCxnSpPr>
          <p:nvPr/>
        </p:nvCxnSpPr>
        <p:spPr>
          <a:xfrm>
            <a:off x="1534904" y="3296527"/>
            <a:ext cx="1572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517FDC-58FA-4ED1-A0C7-344C73EC24D3}"/>
              </a:ext>
            </a:extLst>
          </p:cNvPr>
          <p:cNvSpPr/>
          <p:nvPr/>
        </p:nvSpPr>
        <p:spPr>
          <a:xfrm>
            <a:off x="5566820" y="2232954"/>
            <a:ext cx="254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Python 3.7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278F195-4DD0-4AD3-9131-49F0699352F4}"/>
              </a:ext>
            </a:extLst>
          </p:cNvPr>
          <p:cNvCxnSpPr/>
          <p:nvPr/>
        </p:nvCxnSpPr>
        <p:spPr>
          <a:xfrm>
            <a:off x="9060084" y="3285136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773A095-96E1-4E9A-AFCD-5F0112A66AAF}"/>
              </a:ext>
            </a:extLst>
          </p:cNvPr>
          <p:cNvSpPr/>
          <p:nvPr/>
        </p:nvSpPr>
        <p:spPr>
          <a:xfrm>
            <a:off x="601649" y="3790516"/>
            <a:ext cx="5531655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4619EC-87C5-4415-BDC3-44877FC43F71}"/>
              </a:ext>
            </a:extLst>
          </p:cNvPr>
          <p:cNvSpPr/>
          <p:nvPr/>
        </p:nvSpPr>
        <p:spPr>
          <a:xfrm>
            <a:off x="866494" y="3857296"/>
            <a:ext cx="553350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</a:t>
            </a:r>
            <a:r>
              <a:rPr lang="en-US" altLang="ko-KR" sz="2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numpy</a:t>
            </a:r>
            <a:endParaRPr lang="ko-KR" altLang="en-US" sz="2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2F3859F-9523-4DB1-8021-C736C23C65B1}"/>
              </a:ext>
            </a:extLst>
          </p:cNvPr>
          <p:cNvCxnSpPr>
            <a:cxnSpLocks/>
          </p:cNvCxnSpPr>
          <p:nvPr/>
        </p:nvCxnSpPr>
        <p:spPr>
          <a:xfrm>
            <a:off x="6335308" y="4080434"/>
            <a:ext cx="8647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D2C3BDB-1CA3-43FE-AB3A-DC1538977E2B}"/>
              </a:ext>
            </a:extLst>
          </p:cNvPr>
          <p:cNvSpPr/>
          <p:nvPr/>
        </p:nvSpPr>
        <p:spPr>
          <a:xfrm>
            <a:off x="7339803" y="3784530"/>
            <a:ext cx="4060311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149DF9-3FB9-4FF4-9191-BF1CFC8D185F}"/>
              </a:ext>
            </a:extLst>
          </p:cNvPr>
          <p:cNvSpPr/>
          <p:nvPr/>
        </p:nvSpPr>
        <p:spPr>
          <a:xfrm>
            <a:off x="7643921" y="3834234"/>
            <a:ext cx="415277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solidFill>
                  <a:srgbClr val="222222"/>
                </a:solidFill>
                <a:ea typeface="a옛날사진관3" panose="02020600000000000000" pitchFamily="18" charset="-127"/>
              </a:rPr>
              <a:t>           </a:t>
            </a:r>
            <a:r>
              <a:rPr lang="en-US" altLang="ko-KR" sz="2300" dirty="0" err="1">
                <a:solidFill>
                  <a:srgbClr val="222222"/>
                </a:solidFill>
                <a:ea typeface="a옛날사진관3" panose="02020600000000000000" pitchFamily="18" charset="-127"/>
              </a:rPr>
              <a:t>seabom</a:t>
            </a:r>
            <a:endParaRPr lang="ko-KR" altLang="en-US" sz="23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51250F6-ED86-48E8-AAAE-B19ED00E3394}"/>
              </a:ext>
            </a:extLst>
          </p:cNvPr>
          <p:cNvSpPr/>
          <p:nvPr/>
        </p:nvSpPr>
        <p:spPr>
          <a:xfrm>
            <a:off x="2422868" y="4589986"/>
            <a:ext cx="4368330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89A07E-045D-4856-BD42-FE6DADD71702}"/>
              </a:ext>
            </a:extLst>
          </p:cNvPr>
          <p:cNvSpPr/>
          <p:nvPr/>
        </p:nvSpPr>
        <p:spPr>
          <a:xfrm>
            <a:off x="2726987" y="4639690"/>
            <a:ext cx="379751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>
                <a:solidFill>
                  <a:srgbClr val="222222"/>
                </a:solidFill>
                <a:ea typeface="a옛날사진관3" panose="02020600000000000000" pitchFamily="18" charset="-127"/>
              </a:rPr>
              <a:t>              </a:t>
            </a:r>
            <a:r>
              <a:rPr lang="en-US" altLang="ko-KR" sz="2300" dirty="0" err="1">
                <a:solidFill>
                  <a:srgbClr val="222222"/>
                </a:solidFill>
                <a:ea typeface="a옛날사진관3" panose="02020600000000000000" pitchFamily="18" charset="-127"/>
              </a:rPr>
              <a:t>ploty</a:t>
            </a:r>
            <a:endParaRPr lang="ko-KR" altLang="en-US" sz="23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7E8CB28-A1EE-482B-BEE0-0889A001F2A6}"/>
              </a:ext>
            </a:extLst>
          </p:cNvPr>
          <p:cNvSpPr/>
          <p:nvPr/>
        </p:nvSpPr>
        <p:spPr>
          <a:xfrm>
            <a:off x="6993776" y="4599474"/>
            <a:ext cx="805218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9B6DCF-FB9D-48D5-A706-EB0586D9953E}"/>
              </a:ext>
            </a:extLst>
          </p:cNvPr>
          <p:cNvCxnSpPr/>
          <p:nvPr/>
        </p:nvCxnSpPr>
        <p:spPr>
          <a:xfrm>
            <a:off x="845150" y="4875732"/>
            <a:ext cx="1409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FFC275D-A3FE-4086-850C-8FF744C4DFE6}"/>
              </a:ext>
            </a:extLst>
          </p:cNvPr>
          <p:cNvCxnSpPr>
            <a:cxnSpLocks/>
          </p:cNvCxnSpPr>
          <p:nvPr/>
        </p:nvCxnSpPr>
        <p:spPr>
          <a:xfrm>
            <a:off x="7984998" y="4875732"/>
            <a:ext cx="2044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AB98EB-8207-4913-B33C-AA06D80C07CF}"/>
              </a:ext>
            </a:extLst>
          </p:cNvPr>
          <p:cNvSpPr/>
          <p:nvPr/>
        </p:nvSpPr>
        <p:spPr>
          <a:xfrm>
            <a:off x="4991912" y="5394680"/>
            <a:ext cx="4948885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7AEAD4-3BBA-4977-AB30-5DC2732DD470}"/>
              </a:ext>
            </a:extLst>
          </p:cNvPr>
          <p:cNvSpPr/>
          <p:nvPr/>
        </p:nvSpPr>
        <p:spPr>
          <a:xfrm>
            <a:off x="5237722" y="5450298"/>
            <a:ext cx="453797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dirty="0"/>
              <a:t>              matplotlib</a:t>
            </a:r>
            <a:endParaRPr lang="ko-KR" altLang="en-US" sz="2300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FAB58BA-8601-436E-9867-7AD26E23648D}"/>
              </a:ext>
            </a:extLst>
          </p:cNvPr>
          <p:cNvSpPr/>
          <p:nvPr/>
        </p:nvSpPr>
        <p:spPr>
          <a:xfrm>
            <a:off x="4004925" y="5370210"/>
            <a:ext cx="805218" cy="552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6F44A31-E6E4-414D-BEB0-1D2DD8E9E5E8}"/>
              </a:ext>
            </a:extLst>
          </p:cNvPr>
          <p:cNvCxnSpPr>
            <a:cxnSpLocks/>
          </p:cNvCxnSpPr>
          <p:nvPr/>
        </p:nvCxnSpPr>
        <p:spPr>
          <a:xfrm>
            <a:off x="1965198" y="5627864"/>
            <a:ext cx="1792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07D547F-EA4E-4495-BC2E-8A88ECF0D8AF}"/>
              </a:ext>
            </a:extLst>
          </p:cNvPr>
          <p:cNvCxnSpPr>
            <a:cxnSpLocks/>
          </p:cNvCxnSpPr>
          <p:nvPr/>
        </p:nvCxnSpPr>
        <p:spPr>
          <a:xfrm>
            <a:off x="10080497" y="5670938"/>
            <a:ext cx="1118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7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패키지여행 방문객 막대그래프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039100" y="360045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042" y="3064556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334330-E7E4-4941-AFA3-217EB93E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" y="1835902"/>
            <a:ext cx="8296101" cy="415189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D044E44-FA92-4FFC-BC89-8677E14D5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36" y="3801000"/>
            <a:ext cx="3823587" cy="16542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FCCBCD-7937-4088-8800-97DFB94ED3A8}"/>
              </a:ext>
            </a:extLst>
          </p:cNvPr>
          <p:cNvSpPr/>
          <p:nvPr/>
        </p:nvSpPr>
        <p:spPr>
          <a:xfrm>
            <a:off x="8514276" y="2105432"/>
            <a:ext cx="3021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2020</a:t>
            </a:r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</a:t>
            </a:r>
            <a:r>
              <a:rPr lang="en-US" altLang="ko-KR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12</a:t>
            </a:r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</a:t>
            </a:r>
            <a:r>
              <a:rPr lang="en-US" altLang="ko-KR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2000" dirty="0" err="1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인이상</a:t>
            </a:r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집합금지 시행</a:t>
            </a:r>
          </a:p>
        </p:txBody>
      </p:sp>
    </p:spTree>
    <p:extLst>
      <p:ext uri="{BB962C8B-B14F-4D97-AF65-F5344CB8AC3E}">
        <p14:creationId xmlns:p14="http://schemas.microsoft.com/office/powerpoint/2010/main" val="21914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1906558" y="731851"/>
            <a:ext cx="84790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부분 패키지여행 방문객 막대그래프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039100" y="360045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042" y="3064556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3DCB49-0EC2-4F0E-8B51-D5CEE72B8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914"/>
            <a:ext cx="8286136" cy="470956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35DA653-811D-478F-BE01-955A288FF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03" y="3736806"/>
            <a:ext cx="3977897" cy="18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9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개별 여행 방문객 막대그래프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039100" y="360045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042" y="3064556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328E7-BF67-451E-A023-A3B1C5CF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97914"/>
            <a:ext cx="8039722" cy="468650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23DABE7-86AA-4DB1-9D54-93DAEC31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3822685"/>
            <a:ext cx="4293577" cy="17803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02D978-DE8B-4CAE-B396-31CA1A3FCD49}"/>
              </a:ext>
            </a:extLst>
          </p:cNvPr>
          <p:cNvSpPr/>
          <p:nvPr/>
        </p:nvSpPr>
        <p:spPr>
          <a:xfrm>
            <a:off x="8514276" y="2105432"/>
            <a:ext cx="30219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2020</a:t>
            </a:r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</a:t>
            </a:r>
            <a:r>
              <a:rPr lang="en-US" altLang="ko-KR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8</a:t>
            </a:r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 제주 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코로나 유행</a:t>
            </a:r>
          </a:p>
        </p:txBody>
      </p:sp>
    </p:spTree>
    <p:extLst>
      <p:ext uri="{BB962C8B-B14F-4D97-AF65-F5344CB8AC3E}">
        <p14:creationId xmlns:p14="http://schemas.microsoft.com/office/powerpoint/2010/main" val="236947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 총 방문객 막대그래프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039100" y="360045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042" y="3064556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BCC84D-4C46-429D-93AE-C888DBF3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141"/>
            <a:ext cx="8164942" cy="444940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09D5FA-AC36-4836-9F51-9D5D46AFB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1" y="3734367"/>
            <a:ext cx="4152900" cy="17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19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   총 방문객 파이차트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039100" y="360045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26042" y="3064556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DBEF7-F2EB-41D2-921F-57D0CD52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" y="1758839"/>
            <a:ext cx="7821305" cy="454747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6D70B07-9BD1-4C46-B9EC-7879FB0D1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37" y="4059938"/>
            <a:ext cx="4327831" cy="13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7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283EAF9E-B8D3-402B-B40B-73B1C6BFA2FB}"/>
              </a:ext>
            </a:extLst>
          </p:cNvPr>
          <p:cNvSpPr/>
          <p:nvPr/>
        </p:nvSpPr>
        <p:spPr>
          <a:xfrm>
            <a:off x="1416689" y="1208659"/>
            <a:ext cx="3157403" cy="3157403"/>
          </a:xfrm>
          <a:prstGeom prst="ellipse">
            <a:avLst/>
          </a:prstGeom>
          <a:solidFill>
            <a:srgbClr val="0070C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81DB5-6A2A-4EA7-9CD2-526BFF936BAA}"/>
              </a:ext>
            </a:extLst>
          </p:cNvPr>
          <p:cNvSpPr/>
          <p:nvPr/>
        </p:nvSpPr>
        <p:spPr>
          <a:xfrm>
            <a:off x="1979686" y="1907392"/>
            <a:ext cx="212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단체 여행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5076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CONCLUSION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C0E790-990D-4E5B-85A6-F44394424AC1}"/>
              </a:ext>
            </a:extLst>
          </p:cNvPr>
          <p:cNvCxnSpPr>
            <a:cxnSpLocks/>
          </p:cNvCxnSpPr>
          <p:nvPr/>
        </p:nvCxnSpPr>
        <p:spPr>
          <a:xfrm>
            <a:off x="2082883" y="2444581"/>
            <a:ext cx="170201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255D9-D6D5-4F6B-806F-9D4027A413D6}"/>
              </a:ext>
            </a:extLst>
          </p:cNvPr>
          <p:cNvSpPr/>
          <p:nvPr/>
        </p:nvSpPr>
        <p:spPr>
          <a:xfrm>
            <a:off x="7010688" y="2032672"/>
            <a:ext cx="35003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</a:t>
            </a:r>
            <a:r>
              <a:rPr lang="ko-KR" altLang="en-US" sz="28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개별 여행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B11D52-8F84-4489-AD19-EFB76A24D165}"/>
              </a:ext>
            </a:extLst>
          </p:cNvPr>
          <p:cNvCxnSpPr>
            <a:cxnSpLocks/>
          </p:cNvCxnSpPr>
          <p:nvPr/>
        </p:nvCxnSpPr>
        <p:spPr>
          <a:xfrm>
            <a:off x="7113886" y="2569861"/>
            <a:ext cx="295258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020DA7-157D-40CB-92D1-A01EA56885CB}"/>
              </a:ext>
            </a:extLst>
          </p:cNvPr>
          <p:cNvCxnSpPr>
            <a:cxnSpLocks/>
          </p:cNvCxnSpPr>
          <p:nvPr/>
        </p:nvCxnSpPr>
        <p:spPr>
          <a:xfrm>
            <a:off x="4103680" y="3530275"/>
            <a:ext cx="668345" cy="9967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1E4315-2F70-4F91-83F7-B32534FC7271}"/>
              </a:ext>
            </a:extLst>
          </p:cNvPr>
          <p:cNvCxnSpPr>
            <a:cxnSpLocks/>
          </p:cNvCxnSpPr>
          <p:nvPr/>
        </p:nvCxnSpPr>
        <p:spPr>
          <a:xfrm flipH="1">
            <a:off x="6591300" y="3458734"/>
            <a:ext cx="724162" cy="106831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21B95D-0E9C-449F-97C5-18B18F7F3AB1}"/>
              </a:ext>
            </a:extLst>
          </p:cNvPr>
          <p:cNvSpPr/>
          <p:nvPr/>
        </p:nvSpPr>
        <p:spPr>
          <a:xfrm>
            <a:off x="1484431" y="2492211"/>
            <a:ext cx="3021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단체여행이 주인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패키지여행은 많이 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줄어들은</a:t>
            </a:r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모습을 보임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12D77E-E248-40D2-8EF6-77D9812565B1}"/>
              </a:ext>
            </a:extLst>
          </p:cNvPr>
          <p:cNvSpPr/>
          <p:nvPr/>
        </p:nvSpPr>
        <p:spPr>
          <a:xfrm>
            <a:off x="7055078" y="2634036"/>
            <a:ext cx="3021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단체여행과 다르게</a:t>
            </a:r>
            <a:endParaRPr lang="en-US" altLang="ko-KR" sz="2000" dirty="0">
              <a:solidFill>
                <a:srgbClr val="00206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줄어들었다가 다시</a:t>
            </a:r>
            <a:endParaRPr lang="en-US" altLang="ko-KR" sz="2000" dirty="0">
              <a:solidFill>
                <a:srgbClr val="00206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상승하는 모습을 보임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FFB669-30E2-4A63-B3A0-C272BBFF2427}"/>
              </a:ext>
            </a:extLst>
          </p:cNvPr>
          <p:cNvSpPr/>
          <p:nvPr/>
        </p:nvSpPr>
        <p:spPr>
          <a:xfrm>
            <a:off x="4136034" y="4724068"/>
            <a:ext cx="3363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 이상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집합금지등의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이유로 단체 </a:t>
            </a:r>
            <a:r>
              <a:rPr lang="ko-KR" altLang="en-US" sz="2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여행은 </a:t>
            </a:r>
            <a:r>
              <a:rPr lang="ko-KR" altLang="en-US" sz="2000" dirty="0" err="1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줄어듬</a:t>
            </a:r>
            <a:r>
              <a:rPr lang="ko-KR" altLang="en-US" sz="2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C1431A-7276-40DE-98F1-A21734EF9752}"/>
              </a:ext>
            </a:extLst>
          </p:cNvPr>
          <p:cNvSpPr/>
          <p:nvPr/>
        </p:nvSpPr>
        <p:spPr>
          <a:xfrm>
            <a:off x="3975183" y="5463483"/>
            <a:ext cx="3685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a옛날사진관3" panose="02020600000000000000" pitchFamily="18" charset="-127"/>
              </a:rPr>
              <a:t>코로나 초반에는 개별여행 또한 줄어들었지만 코로나 장기화로 개별여행은 </a:t>
            </a:r>
            <a:r>
              <a:rPr lang="ko-KR" altLang="en-US" sz="2000" dirty="0">
                <a:solidFill>
                  <a:srgbClr val="FF0000"/>
                </a:solidFill>
                <a:ea typeface="a옛날사진관3" panose="02020600000000000000" pitchFamily="18" charset="-127"/>
              </a:rPr>
              <a:t>증가했음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7E0A80-25AE-41F0-8D98-D8DC1DB6005D}"/>
              </a:ext>
            </a:extLst>
          </p:cNvPr>
          <p:cNvSpPr/>
          <p:nvPr/>
        </p:nvSpPr>
        <p:spPr>
          <a:xfrm>
            <a:off x="6839978" y="1147204"/>
            <a:ext cx="3500395" cy="3280314"/>
          </a:xfrm>
          <a:prstGeom prst="ellipse">
            <a:avLst/>
          </a:prstGeom>
          <a:solidFill>
            <a:srgbClr val="00206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29C473-445E-4FED-B519-ECF836B4B717}"/>
              </a:ext>
            </a:extLst>
          </p:cNvPr>
          <p:cNvSpPr/>
          <p:nvPr/>
        </p:nvSpPr>
        <p:spPr>
          <a:xfrm>
            <a:off x="3825467" y="4507306"/>
            <a:ext cx="3985120" cy="2000235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04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   사용 데이터 정보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7593" y="946669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954566-E75E-41AC-9CB5-1AA6D45D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09" y="2040858"/>
            <a:ext cx="4343837" cy="4000902"/>
          </a:xfrm>
          <a:prstGeom prst="rect">
            <a:avLst/>
          </a:prstGeom>
        </p:spPr>
      </p:pic>
      <p:pic>
        <p:nvPicPr>
          <p:cNvPr id="11" name="그림 10" descr="텍스트, 검은색, 점수판, 닫기이(가) 표시된 사진&#10;&#10;자동 생성된 설명">
            <a:extLst>
              <a:ext uri="{FF2B5EF4-FFF2-40B4-BE49-F238E27FC236}">
                <a16:creationId xmlns:a16="http://schemas.microsoft.com/office/drawing/2014/main" id="{4F0BC51B-15B2-4835-BA8E-E9203BF40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68" y="3579409"/>
            <a:ext cx="4983912" cy="23319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A32833-DBBA-40EE-A775-44F3A287669A}"/>
              </a:ext>
            </a:extLst>
          </p:cNvPr>
          <p:cNvSpPr/>
          <p:nvPr/>
        </p:nvSpPr>
        <p:spPr>
          <a:xfrm>
            <a:off x="6044268" y="2284382"/>
            <a:ext cx="2664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colums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 데이터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327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충전소 데이터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1428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503373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   지도 표출 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지역별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039099" y="1705148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472" y="1023575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5C9262B-0398-400B-8616-B641E393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24" y="1886171"/>
            <a:ext cx="4061767" cy="3604481"/>
          </a:xfrm>
          <a:prstGeom prst="rect">
            <a:avLst/>
          </a:prstGeom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9C4077E-F495-48BA-9B74-953AD2B22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148"/>
            <a:ext cx="7739567" cy="46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4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수 갑, 적발, 범죄, 죄, 비-무료, 체포, 슬레이브, 노예 제도, 범죄자, 자유 침투, 혁명">
            <a:extLst>
              <a:ext uri="{FF2B5EF4-FFF2-40B4-BE49-F238E27FC236}">
                <a16:creationId xmlns:a16="http://schemas.microsoft.com/office/drawing/2014/main" id="{EECEE812-D605-4899-A3FA-E61E08C88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3345566"/>
            <a:ext cx="5575300" cy="35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INTRO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549C51-DD83-4863-980C-014E891B51EA}"/>
              </a:ext>
            </a:extLst>
          </p:cNvPr>
          <p:cNvSpPr/>
          <p:nvPr/>
        </p:nvSpPr>
        <p:spPr>
          <a:xfrm>
            <a:off x="1261073" y="1860459"/>
            <a:ext cx="9620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22222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COVID-19</a:t>
            </a:r>
            <a:r>
              <a:rPr lang="ko-KR" altLang="en-US" sz="4000" dirty="0">
                <a:solidFill>
                  <a:srgbClr val="222222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 발목 묶인 한국인들의 여행</a:t>
            </a:r>
            <a:endParaRPr lang="en-US" altLang="ko-KR" sz="4000" dirty="0">
              <a:solidFill>
                <a:srgbClr val="222222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22C22-54AD-45CA-94D5-196BCF88818A}"/>
              </a:ext>
            </a:extLst>
          </p:cNvPr>
          <p:cNvSpPr/>
          <p:nvPr/>
        </p:nvSpPr>
        <p:spPr>
          <a:xfrm>
            <a:off x="1310677" y="2617200"/>
            <a:ext cx="9714608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COVID-19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바이러스 일명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코로나바이러스로 여행을 마음 편히 다닐 수 없는 이 시국에 우리나라의 여러 여행객들은 실제로 여행을 가지 않고 있을까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해외 여행을 가지 못해 제주도로 발길을 돌렸다는 소식을 익히 들었을 것이다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과연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 단체 여행객들은 미리 판단하여 그들의 집단에서 </a:t>
            </a:r>
            <a:r>
              <a:rPr lang="ko-KR" altLang="en-US" sz="1600" dirty="0">
                <a:highlight>
                  <a:srgbClr val="FFFF00"/>
                </a:highlight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여행취소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등의 노력을 통해 추후의 </a:t>
            </a:r>
            <a:r>
              <a:rPr lang="ko-KR" altLang="en-US" sz="16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감염 예방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실천 했을까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코로나 종식 후 제주 여행을 기대하며 나의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 My Maps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정리해 놓은 데이터를 가져와 </a:t>
            </a:r>
            <a:r>
              <a:rPr lang="en-US" altLang="ko-KR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Colab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구현해보자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BE15C8-2C92-4E6E-A4B9-6C4E424E76B6}"/>
              </a:ext>
            </a:extLst>
          </p:cNvPr>
          <p:cNvSpPr/>
          <p:nvPr/>
        </p:nvSpPr>
        <p:spPr>
          <a:xfrm>
            <a:off x="1348778" y="1560749"/>
            <a:ext cx="5331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Planning Background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13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지도 표출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관광지별 모양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108041" y="177165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473" y="981893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64E95-B1B4-463E-B92F-E0C922D3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5" y="1597914"/>
            <a:ext cx="6922091" cy="474934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0BC6721-83C9-46D7-B267-B4986115A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24" y="2081247"/>
            <a:ext cx="4633426" cy="399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6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   지도 표출 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원본 구현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473" y="899805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AD83131-81A5-49C9-AAFB-EF0190DA0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" y="1788582"/>
            <a:ext cx="6241321" cy="4168501"/>
          </a:xfrm>
          <a:prstGeom prst="rect">
            <a:avLst/>
          </a:prstGeom>
        </p:spPr>
      </p:pic>
      <p:pic>
        <p:nvPicPr>
          <p:cNvPr id="6" name="그림 5" descr="다채로운, 액세서리, 후식이(가) 표시된 사진&#10;&#10;자동 생성된 설명">
            <a:extLst>
              <a:ext uri="{FF2B5EF4-FFF2-40B4-BE49-F238E27FC236}">
                <a16:creationId xmlns:a16="http://schemas.microsoft.com/office/drawing/2014/main" id="{A360E692-953A-40F1-A457-2C7AE65A3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88582"/>
            <a:ext cx="6118775" cy="41685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E816A3-F9A8-48BA-9CCD-3A93A9D0607D}"/>
              </a:ext>
            </a:extLst>
          </p:cNvPr>
          <p:cNvSpPr/>
          <p:nvPr/>
        </p:nvSpPr>
        <p:spPr>
          <a:xfrm>
            <a:off x="1784959" y="6057274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Google My Maps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588AA-9058-42B9-997A-DB5B804BEA02}"/>
              </a:ext>
            </a:extLst>
          </p:cNvPr>
          <p:cNvSpPr/>
          <p:nvPr/>
        </p:nvSpPr>
        <p:spPr>
          <a:xfrm>
            <a:off x="8540175" y="6041760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colab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61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ECA044CC-09AD-4270-A35D-52C7B51EAF6E}"/>
              </a:ext>
            </a:extLst>
          </p:cNvPr>
          <p:cNvSpPr/>
          <p:nvPr/>
        </p:nvSpPr>
        <p:spPr>
          <a:xfrm>
            <a:off x="8925013" y="3449998"/>
            <a:ext cx="4773715" cy="4773715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CBF4053-898C-43C9-B4A4-A15687B1F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22519"/>
              </p:ext>
            </p:extLst>
          </p:nvPr>
        </p:nvGraphicFramePr>
        <p:xfrm>
          <a:off x="689629" y="1590870"/>
          <a:ext cx="5884206" cy="21260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42103">
                  <a:extLst>
                    <a:ext uri="{9D8B030D-6E8A-4147-A177-3AD203B41FA5}">
                      <a16:colId xmlns:a16="http://schemas.microsoft.com/office/drawing/2014/main" val="1101976223"/>
                    </a:ext>
                  </a:extLst>
                </a:gridCol>
                <a:gridCol w="2942103">
                  <a:extLst>
                    <a:ext uri="{9D8B030D-6E8A-4147-A177-3AD203B41FA5}">
                      <a16:colId xmlns:a16="http://schemas.microsoft.com/office/drawing/2014/main" val="601547970"/>
                    </a:ext>
                  </a:extLst>
                </a:gridCol>
              </a:tblGrid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err="1">
                          <a:solidFill>
                            <a:schemeClr val="accent6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완속</a:t>
                      </a:r>
                      <a:endParaRPr lang="ko-KR" altLang="en-US" sz="2100" dirty="0">
                        <a:solidFill>
                          <a:schemeClr val="accent6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rgbClr val="0070C0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고속</a:t>
                      </a: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2534608121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Y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Y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2164280453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Y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878658210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Y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3856561208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</a:t>
                      </a:r>
                      <a:endParaRPr lang="ko-KR" altLang="en-US" sz="2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40403894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1DFD7E-9046-4E58-B161-A754F504E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21606"/>
              </p:ext>
            </p:extLst>
          </p:nvPr>
        </p:nvGraphicFramePr>
        <p:xfrm>
          <a:off x="2218073" y="4467030"/>
          <a:ext cx="2942103" cy="21260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42103">
                  <a:extLst>
                    <a:ext uri="{9D8B030D-6E8A-4147-A177-3AD203B41FA5}">
                      <a16:colId xmlns:a16="http://schemas.microsoft.com/office/drawing/2014/main" val="734920135"/>
                    </a:ext>
                  </a:extLst>
                </a:gridCol>
              </a:tblGrid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결과</a:t>
                      </a: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2489321527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accent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고속</a:t>
                      </a: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4144619867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err="1">
                          <a:solidFill>
                            <a:schemeClr val="accent6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완속</a:t>
                      </a:r>
                      <a:endParaRPr lang="ko-KR" altLang="en-US" sz="2100" dirty="0">
                        <a:solidFill>
                          <a:schemeClr val="accent6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682722283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>
                          <a:solidFill>
                            <a:schemeClr val="accent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고속</a:t>
                      </a: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2914675038"/>
                  </a:ext>
                </a:extLst>
              </a:tr>
              <a:tr h="425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>
                          <a:solidFill>
                            <a:srgbClr val="FF0000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NAN</a:t>
                      </a:r>
                      <a:endParaRPr lang="ko-KR" altLang="en-US" sz="2100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104844" marR="104844" marT="52422" marB="52422"/>
                </a:tc>
                <a:extLst>
                  <a:ext uri="{0D108BD9-81ED-4DB2-BD59-A6C34878D82A}">
                    <a16:rowId xmlns:a16="http://schemas.microsoft.com/office/drawing/2014/main" val="1172934753"/>
                  </a:ext>
                </a:extLst>
              </a:tr>
            </a:tbl>
          </a:graphicData>
        </a:graphic>
      </p:graphicFrame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9ED1EAE-96F4-4DFE-B5FD-3F7D18FE6C35}"/>
              </a:ext>
            </a:extLst>
          </p:cNvPr>
          <p:cNvSpPr/>
          <p:nvPr/>
        </p:nvSpPr>
        <p:spPr>
          <a:xfrm>
            <a:off x="3266988" y="3716890"/>
            <a:ext cx="800090" cy="750140"/>
          </a:xfrm>
          <a:prstGeom prst="downArrow">
            <a:avLst/>
          </a:prstGeom>
          <a:solidFill>
            <a:srgbClr val="E0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9F6A54-F60A-4CD1-9E8B-3B9FEE3FBB0B}"/>
              </a:ext>
            </a:extLst>
          </p:cNvPr>
          <p:cNvCxnSpPr>
            <a:cxnSpLocks/>
          </p:cNvCxnSpPr>
          <p:nvPr/>
        </p:nvCxnSpPr>
        <p:spPr>
          <a:xfrm>
            <a:off x="7562280" y="3429000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C41359B-D461-4555-A9DF-7301680A94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4532" y="2807944"/>
            <a:ext cx="1283019" cy="514896"/>
          </a:xfrm>
          <a:prstGeom prst="rect">
            <a:avLst/>
          </a:prstGeom>
        </p:spPr>
      </p:pic>
      <p:pic>
        <p:nvPicPr>
          <p:cNvPr id="20" name="그림 19" descr="텍스트, 검은색, 스크린샷, 여러개이(가) 표시된 사진&#10;&#10;자동 생성된 설명">
            <a:extLst>
              <a:ext uri="{FF2B5EF4-FFF2-40B4-BE49-F238E27FC236}">
                <a16:creationId xmlns:a16="http://schemas.microsoft.com/office/drawing/2014/main" id="{5E165880-5768-4706-AE7F-AE4DDB4B2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3929211"/>
            <a:ext cx="6569644" cy="1688538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1D88B3-A19C-4542-95D1-DB34588F5725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C939FC-B9F3-4B60-B0B6-42FFBF4AF7C9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전기차 충전소 데이터 추가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905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지도 표출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전기차 충전소</a:t>
            </a:r>
            <a:r>
              <a:rPr lang="en-US" altLang="ko-KR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108041" y="2436668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473" y="1682923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32E392-6B20-4BBB-BE36-B619DD648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912"/>
            <a:ext cx="6908709" cy="443151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5DD71FC-37CB-4C9E-A330-20F71B2D4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04" y="2713078"/>
            <a:ext cx="5241496" cy="240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VISUALIZATION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7C831-991E-4D4D-BB33-0E55C3087AC0}"/>
              </a:ext>
            </a:extLst>
          </p:cNvPr>
          <p:cNvSpPr/>
          <p:nvPr/>
        </p:nvSpPr>
        <p:spPr>
          <a:xfrm>
            <a:off x="2504260" y="816240"/>
            <a:ext cx="75209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사진관4" panose="02020600000000000000" pitchFamily="18" charset="-127"/>
                <a:ea typeface="a옛날사진관4" panose="02020600000000000000" pitchFamily="18" charset="-127"/>
              </a:rPr>
              <a:t>    두가지 지도 함께 시각화</a:t>
            </a:r>
            <a:endParaRPr lang="en-US" altLang="ko-KR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CF39B2C-8446-4756-AC99-5F6D6E7BD47E}"/>
              </a:ext>
            </a:extLst>
          </p:cNvPr>
          <p:cNvCxnSpPr>
            <a:cxnSpLocks/>
          </p:cNvCxnSpPr>
          <p:nvPr/>
        </p:nvCxnSpPr>
        <p:spPr>
          <a:xfrm>
            <a:off x="318507" y="6596301"/>
            <a:ext cx="11554985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F895B0-2D71-4446-954E-117B4BCAD95C}"/>
              </a:ext>
            </a:extLst>
          </p:cNvPr>
          <p:cNvCxnSpPr>
            <a:cxnSpLocks/>
          </p:cNvCxnSpPr>
          <p:nvPr/>
        </p:nvCxnSpPr>
        <p:spPr>
          <a:xfrm>
            <a:off x="2381250" y="1414701"/>
            <a:ext cx="7529687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56395-7283-4F19-8B1C-FB14A168461E}"/>
              </a:ext>
            </a:extLst>
          </p:cNvPr>
          <p:cNvCxnSpPr>
            <a:cxnSpLocks/>
          </p:cNvCxnSpPr>
          <p:nvPr/>
        </p:nvCxnSpPr>
        <p:spPr>
          <a:xfrm>
            <a:off x="8108041" y="1618912"/>
            <a:ext cx="3834392" cy="0"/>
          </a:xfrm>
          <a:prstGeom prst="line">
            <a:avLst/>
          </a:prstGeom>
          <a:ln w="127000"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FEBC9B-1873-4BF7-AC50-8E67220F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473" y="899805"/>
            <a:ext cx="1283019" cy="5148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E2F3E-FBF5-486D-8CE5-EDEA0247644C}"/>
              </a:ext>
            </a:extLst>
          </p:cNvPr>
          <p:cNvSpPr/>
          <p:nvPr/>
        </p:nvSpPr>
        <p:spPr>
          <a:xfrm>
            <a:off x="2504260" y="325495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COLAB</a:t>
            </a:r>
            <a:endParaRPr lang="ko-KR" altLang="en-US" dirty="0"/>
          </a:p>
        </p:txBody>
      </p:sp>
      <p:pic>
        <p:nvPicPr>
          <p:cNvPr id="5" name="그림 4" descr="다채로운, 장식이(가) 표시된 사진&#10;&#10;자동 생성된 설명">
            <a:extLst>
              <a:ext uri="{FF2B5EF4-FFF2-40B4-BE49-F238E27FC236}">
                <a16:creationId xmlns:a16="http://schemas.microsoft.com/office/drawing/2014/main" id="{806141A4-8128-4229-BC89-15CF297B0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60" y="1728337"/>
            <a:ext cx="7468247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4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283EAF9E-B8D3-402B-B40B-73B1C6BFA2FB}"/>
              </a:ext>
            </a:extLst>
          </p:cNvPr>
          <p:cNvSpPr/>
          <p:nvPr/>
        </p:nvSpPr>
        <p:spPr>
          <a:xfrm>
            <a:off x="1416689" y="1208659"/>
            <a:ext cx="3157403" cy="3157403"/>
          </a:xfrm>
          <a:prstGeom prst="ellipse">
            <a:avLst/>
          </a:prstGeom>
          <a:solidFill>
            <a:srgbClr val="0070C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81DB5-6A2A-4EA7-9CD2-526BFF936BAA}"/>
              </a:ext>
            </a:extLst>
          </p:cNvPr>
          <p:cNvSpPr/>
          <p:nvPr/>
        </p:nvSpPr>
        <p:spPr>
          <a:xfrm>
            <a:off x="1979686" y="1907392"/>
            <a:ext cx="212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관광지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5076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CONCLUSION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C0E790-990D-4E5B-85A6-F44394424AC1}"/>
              </a:ext>
            </a:extLst>
          </p:cNvPr>
          <p:cNvCxnSpPr>
            <a:cxnSpLocks/>
          </p:cNvCxnSpPr>
          <p:nvPr/>
        </p:nvCxnSpPr>
        <p:spPr>
          <a:xfrm>
            <a:off x="2082883" y="2444581"/>
            <a:ext cx="170201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255D9-D6D5-4F6B-806F-9D4027A413D6}"/>
              </a:ext>
            </a:extLst>
          </p:cNvPr>
          <p:cNvSpPr/>
          <p:nvPr/>
        </p:nvSpPr>
        <p:spPr>
          <a:xfrm>
            <a:off x="7010688" y="2032672"/>
            <a:ext cx="35003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</a:t>
            </a:r>
            <a:r>
              <a:rPr lang="ko-KR" altLang="en-US" sz="28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전기차 충전소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B11D52-8F84-4489-AD19-EFB76A24D165}"/>
              </a:ext>
            </a:extLst>
          </p:cNvPr>
          <p:cNvCxnSpPr>
            <a:cxnSpLocks/>
          </p:cNvCxnSpPr>
          <p:nvPr/>
        </p:nvCxnSpPr>
        <p:spPr>
          <a:xfrm>
            <a:off x="7113886" y="2569861"/>
            <a:ext cx="295258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020DA7-157D-40CB-92D1-A01EA56885CB}"/>
              </a:ext>
            </a:extLst>
          </p:cNvPr>
          <p:cNvCxnSpPr>
            <a:cxnSpLocks/>
          </p:cNvCxnSpPr>
          <p:nvPr/>
        </p:nvCxnSpPr>
        <p:spPr>
          <a:xfrm>
            <a:off x="4103680" y="3530275"/>
            <a:ext cx="668345" cy="9967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1E4315-2F70-4F91-83F7-B32534FC7271}"/>
              </a:ext>
            </a:extLst>
          </p:cNvPr>
          <p:cNvCxnSpPr>
            <a:cxnSpLocks/>
          </p:cNvCxnSpPr>
          <p:nvPr/>
        </p:nvCxnSpPr>
        <p:spPr>
          <a:xfrm flipH="1">
            <a:off x="6591300" y="3458734"/>
            <a:ext cx="724162" cy="106831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21B95D-0E9C-449F-97C5-18B18F7F3AB1}"/>
              </a:ext>
            </a:extLst>
          </p:cNvPr>
          <p:cNvSpPr/>
          <p:nvPr/>
        </p:nvSpPr>
        <p:spPr>
          <a:xfrm>
            <a:off x="1484431" y="2492211"/>
            <a:ext cx="3021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색깔별로 관광지의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중요도를 </a:t>
            </a:r>
            <a:r>
              <a:rPr lang="ko-KR" altLang="en-US" sz="2000" dirty="0" err="1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정리해둬서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매우 편의성 있음을</a:t>
            </a:r>
            <a:endParaRPr lang="en-US" altLang="ko-KR" sz="2000" dirty="0">
              <a:solidFill>
                <a:srgbClr val="0070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70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 다시 느낌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12D77E-E248-40D2-8EF6-77D9812565B1}"/>
              </a:ext>
            </a:extLst>
          </p:cNvPr>
          <p:cNvSpPr/>
          <p:nvPr/>
        </p:nvSpPr>
        <p:spPr>
          <a:xfrm>
            <a:off x="7055078" y="2634036"/>
            <a:ext cx="3021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제주도 전체에 있는</a:t>
            </a:r>
            <a:endParaRPr lang="en-US" altLang="ko-KR" sz="2000" dirty="0">
              <a:solidFill>
                <a:srgbClr val="00206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전기차 충전소는</a:t>
            </a:r>
            <a:endParaRPr lang="en-US" altLang="ko-KR" sz="2000" dirty="0">
              <a:solidFill>
                <a:srgbClr val="00206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00206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생각보다 매우 많음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FFB669-30E2-4A63-B3A0-C272BBFF2427}"/>
              </a:ext>
            </a:extLst>
          </p:cNvPr>
          <p:cNvSpPr/>
          <p:nvPr/>
        </p:nvSpPr>
        <p:spPr>
          <a:xfrm>
            <a:off x="4103680" y="5688410"/>
            <a:ext cx="3363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관광지 지도로도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충분히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만족스러움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C1431A-7276-40DE-98F1-A21734EF9752}"/>
              </a:ext>
            </a:extLst>
          </p:cNvPr>
          <p:cNvSpPr/>
          <p:nvPr/>
        </p:nvSpPr>
        <p:spPr>
          <a:xfrm>
            <a:off x="3784899" y="4640619"/>
            <a:ext cx="42876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/>
              <a:t>전기차 충전소 데이터를</a:t>
            </a:r>
            <a:endParaRPr lang="en-US" altLang="ko-KR" sz="2000" dirty="0"/>
          </a:p>
          <a:p>
            <a:pPr algn="ctr"/>
            <a:r>
              <a:rPr lang="ko-KR" altLang="en-US" sz="2000" dirty="0"/>
              <a:t>추가할 시 너무 많은 데이터영향으로 지도 시각화의 </a:t>
            </a:r>
            <a:r>
              <a:rPr lang="ko-KR" altLang="en-US" sz="2000" dirty="0">
                <a:solidFill>
                  <a:srgbClr val="FF0000"/>
                </a:solidFill>
              </a:rPr>
              <a:t>효율이 떨어짐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7E0A80-25AE-41F0-8D98-D8DC1DB6005D}"/>
              </a:ext>
            </a:extLst>
          </p:cNvPr>
          <p:cNvSpPr/>
          <p:nvPr/>
        </p:nvSpPr>
        <p:spPr>
          <a:xfrm>
            <a:off x="6839978" y="1147203"/>
            <a:ext cx="3500395" cy="3280314"/>
          </a:xfrm>
          <a:prstGeom prst="ellipse">
            <a:avLst/>
          </a:prstGeom>
          <a:solidFill>
            <a:srgbClr val="00206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29C473-445E-4FED-B519-ECF836B4B717}"/>
              </a:ext>
            </a:extLst>
          </p:cNvPr>
          <p:cNvSpPr/>
          <p:nvPr/>
        </p:nvSpPr>
        <p:spPr>
          <a:xfrm>
            <a:off x="3936173" y="4461912"/>
            <a:ext cx="3985120" cy="2000235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79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8434AF8-5437-4B7F-B98C-4CD3D2867B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269" b="2587"/>
          <a:stretch/>
        </p:blipFill>
        <p:spPr>
          <a:xfrm rot="5091393">
            <a:off x="1088398" y="-591226"/>
            <a:ext cx="9911740" cy="804045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5076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DESIRED THINGS</a:t>
            </a:r>
            <a:endParaRPr lang="ko-KR" altLang="en-US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5ED92F-C0D4-41C5-95D4-1A4324C00987}"/>
              </a:ext>
            </a:extLst>
          </p:cNvPr>
          <p:cNvSpPr/>
          <p:nvPr/>
        </p:nvSpPr>
        <p:spPr>
          <a:xfrm>
            <a:off x="2074098" y="1676161"/>
            <a:ext cx="2495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65B5CB-2357-49AF-B48C-52EC6714641B}"/>
              </a:ext>
            </a:extLst>
          </p:cNvPr>
          <p:cNvCxnSpPr>
            <a:cxnSpLocks/>
          </p:cNvCxnSpPr>
          <p:nvPr/>
        </p:nvCxnSpPr>
        <p:spPr>
          <a:xfrm flipV="1">
            <a:off x="4081953" y="1907545"/>
            <a:ext cx="82867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9CC958-4F9E-423C-9AE4-4608922A4EDC}"/>
              </a:ext>
            </a:extLst>
          </p:cNvPr>
          <p:cNvCxnSpPr>
            <a:cxnSpLocks/>
          </p:cNvCxnSpPr>
          <p:nvPr/>
        </p:nvCxnSpPr>
        <p:spPr>
          <a:xfrm flipV="1">
            <a:off x="1134660" y="1907547"/>
            <a:ext cx="50876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67A428-9CC7-4DFD-8D7C-784978B8674B}"/>
              </a:ext>
            </a:extLst>
          </p:cNvPr>
          <p:cNvCxnSpPr>
            <a:cxnSpLocks/>
          </p:cNvCxnSpPr>
          <p:nvPr/>
        </p:nvCxnSpPr>
        <p:spPr>
          <a:xfrm flipV="1">
            <a:off x="1134660" y="1907545"/>
            <a:ext cx="0" cy="7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07AFC69-96AC-44D5-A9BB-5B7C3FF87D4A}"/>
              </a:ext>
            </a:extLst>
          </p:cNvPr>
          <p:cNvCxnSpPr>
            <a:cxnSpLocks/>
          </p:cNvCxnSpPr>
          <p:nvPr/>
        </p:nvCxnSpPr>
        <p:spPr>
          <a:xfrm flipV="1">
            <a:off x="4910628" y="1907545"/>
            <a:ext cx="0" cy="2021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2FC337E-E2DE-43E4-96E8-25A832E60B1A}"/>
              </a:ext>
            </a:extLst>
          </p:cNvPr>
          <p:cNvCxnSpPr>
            <a:cxnSpLocks/>
          </p:cNvCxnSpPr>
          <p:nvPr/>
        </p:nvCxnSpPr>
        <p:spPr>
          <a:xfrm flipV="1">
            <a:off x="1134660" y="3348433"/>
            <a:ext cx="0" cy="581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D83091-A4F8-4853-88E3-66E1309E7BFC}"/>
              </a:ext>
            </a:extLst>
          </p:cNvPr>
          <p:cNvSpPr/>
          <p:nvPr/>
        </p:nvSpPr>
        <p:spPr>
          <a:xfrm>
            <a:off x="1517078" y="2300952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컬럼 부족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8A4C13-A9F0-4844-9FBC-7154F1517B46}"/>
              </a:ext>
            </a:extLst>
          </p:cNvPr>
          <p:cNvSpPr/>
          <p:nvPr/>
        </p:nvSpPr>
        <p:spPr>
          <a:xfrm>
            <a:off x="1517078" y="2731838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분석할 요소 부족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664AF7-7148-4362-9B6F-72116DA0D238}"/>
              </a:ext>
            </a:extLst>
          </p:cNvPr>
          <p:cNvSpPr/>
          <p:nvPr/>
        </p:nvSpPr>
        <p:spPr>
          <a:xfrm>
            <a:off x="1517078" y="3168317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최신 데이터 부족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39AC36E-BB28-42C3-AAE5-D2F208AEE1A5}"/>
              </a:ext>
            </a:extLst>
          </p:cNvPr>
          <p:cNvCxnSpPr>
            <a:cxnSpLocks/>
          </p:cNvCxnSpPr>
          <p:nvPr/>
        </p:nvCxnSpPr>
        <p:spPr>
          <a:xfrm flipV="1">
            <a:off x="1134660" y="3919331"/>
            <a:ext cx="37759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523C15-306E-4B7E-BDBA-00505E2B31FC}"/>
              </a:ext>
            </a:extLst>
          </p:cNvPr>
          <p:cNvSpPr/>
          <p:nvPr/>
        </p:nvSpPr>
        <p:spPr>
          <a:xfrm>
            <a:off x="1190769" y="4270236"/>
            <a:ext cx="18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공공데이터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54B30E-EB19-4167-8F0D-D0CF416B1792}"/>
              </a:ext>
            </a:extLst>
          </p:cNvPr>
          <p:cNvSpPr/>
          <p:nvPr/>
        </p:nvSpPr>
        <p:spPr>
          <a:xfrm>
            <a:off x="3411125" y="4280361"/>
            <a:ext cx="18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 데이터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C15891F5-8E4F-4A2A-9EAD-554EB674BD01}"/>
              </a:ext>
            </a:extLst>
          </p:cNvPr>
          <p:cNvSpPr/>
          <p:nvPr/>
        </p:nvSpPr>
        <p:spPr>
          <a:xfrm>
            <a:off x="2595843" y="3802376"/>
            <a:ext cx="800090" cy="152303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B3C797-E703-4B39-8775-30878EAB98B9}"/>
              </a:ext>
            </a:extLst>
          </p:cNvPr>
          <p:cNvSpPr/>
          <p:nvPr/>
        </p:nvSpPr>
        <p:spPr>
          <a:xfrm>
            <a:off x="611312" y="5452102"/>
            <a:ext cx="47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>
                    <a:alpha val="70000"/>
                  </a:srgbClr>
                </a:solidFill>
                <a:latin typeface="a포스터M" panose="02020600000000000000" pitchFamily="18" charset="-127"/>
                <a:ea typeface="a포스터M" panose="02020600000000000000" pitchFamily="18" charset="-127"/>
              </a:rPr>
              <a:t>데이터셋 수정필요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B14ABC-D6AD-4E8C-A5CC-8017B550D9F2}"/>
              </a:ext>
            </a:extLst>
          </p:cNvPr>
          <p:cNvSpPr/>
          <p:nvPr/>
        </p:nvSpPr>
        <p:spPr>
          <a:xfrm>
            <a:off x="3432974" y="3826901"/>
            <a:ext cx="1364752" cy="1397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D77B08-A78C-4C08-AB25-C1DFAC271C8E}"/>
              </a:ext>
            </a:extLst>
          </p:cNvPr>
          <p:cNvCxnSpPr>
            <a:cxnSpLocks/>
          </p:cNvCxnSpPr>
          <p:nvPr/>
        </p:nvCxnSpPr>
        <p:spPr>
          <a:xfrm flipV="1">
            <a:off x="4635241" y="2399761"/>
            <a:ext cx="2031466" cy="1625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6AC462-D9F8-403B-BDB5-49A15C69677B}"/>
              </a:ext>
            </a:extLst>
          </p:cNvPr>
          <p:cNvSpPr/>
          <p:nvPr/>
        </p:nvSpPr>
        <p:spPr>
          <a:xfrm>
            <a:off x="7778096" y="1654009"/>
            <a:ext cx="2495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0CFF81-F124-49DD-A6BF-7F9C71CDF859}"/>
              </a:ext>
            </a:extLst>
          </p:cNvPr>
          <p:cNvCxnSpPr>
            <a:cxnSpLocks/>
          </p:cNvCxnSpPr>
          <p:nvPr/>
        </p:nvCxnSpPr>
        <p:spPr>
          <a:xfrm flipV="1">
            <a:off x="9785951" y="1885393"/>
            <a:ext cx="82867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E18472C-5732-4581-B154-58DFDA2C4341}"/>
              </a:ext>
            </a:extLst>
          </p:cNvPr>
          <p:cNvCxnSpPr>
            <a:cxnSpLocks/>
          </p:cNvCxnSpPr>
          <p:nvPr/>
        </p:nvCxnSpPr>
        <p:spPr>
          <a:xfrm flipV="1">
            <a:off x="6838658" y="1885395"/>
            <a:ext cx="50876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E1971F6-B0AC-4543-93D8-EF747535B9D7}"/>
              </a:ext>
            </a:extLst>
          </p:cNvPr>
          <p:cNvCxnSpPr>
            <a:cxnSpLocks/>
          </p:cNvCxnSpPr>
          <p:nvPr/>
        </p:nvCxnSpPr>
        <p:spPr>
          <a:xfrm flipV="1">
            <a:off x="6838658" y="1885393"/>
            <a:ext cx="0" cy="764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980E1B0-6C85-4B03-A8C5-81C7B395BDE8}"/>
              </a:ext>
            </a:extLst>
          </p:cNvPr>
          <p:cNvCxnSpPr>
            <a:cxnSpLocks/>
          </p:cNvCxnSpPr>
          <p:nvPr/>
        </p:nvCxnSpPr>
        <p:spPr>
          <a:xfrm flipV="1">
            <a:off x="10614626" y="1885393"/>
            <a:ext cx="0" cy="20219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01B150C-F5FA-4016-AAD3-3E741D7BD839}"/>
              </a:ext>
            </a:extLst>
          </p:cNvPr>
          <p:cNvCxnSpPr>
            <a:cxnSpLocks/>
          </p:cNvCxnSpPr>
          <p:nvPr/>
        </p:nvCxnSpPr>
        <p:spPr>
          <a:xfrm flipV="1">
            <a:off x="6838658" y="3326281"/>
            <a:ext cx="0" cy="581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7F82882-A220-4BAB-AB6A-D5F71D77E4C6}"/>
              </a:ext>
            </a:extLst>
          </p:cNvPr>
          <p:cNvSpPr/>
          <p:nvPr/>
        </p:nvSpPr>
        <p:spPr>
          <a:xfrm>
            <a:off x="7221076" y="2278800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클릭 구현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CDF219-6359-4860-99CA-7346D68D86BD}"/>
              </a:ext>
            </a:extLst>
          </p:cNvPr>
          <p:cNvSpPr/>
          <p:nvPr/>
        </p:nvSpPr>
        <p:spPr>
          <a:xfrm>
            <a:off x="7221076" y="2709686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내용 확인 구현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643EE6-03D8-41C5-85CE-79DB3AFC0AC4}"/>
              </a:ext>
            </a:extLst>
          </p:cNvPr>
          <p:cNvSpPr/>
          <p:nvPr/>
        </p:nvSpPr>
        <p:spPr>
          <a:xfrm>
            <a:off x="7221076" y="3146165"/>
            <a:ext cx="3118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공유 구현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F758E4-E0EF-42F5-9612-05F3D2892D58}"/>
              </a:ext>
            </a:extLst>
          </p:cNvPr>
          <p:cNvCxnSpPr>
            <a:cxnSpLocks/>
          </p:cNvCxnSpPr>
          <p:nvPr/>
        </p:nvCxnSpPr>
        <p:spPr>
          <a:xfrm flipV="1">
            <a:off x="6838658" y="3897179"/>
            <a:ext cx="37759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2B7948B2-786F-450F-A81D-D3FD2DF286D1}"/>
              </a:ext>
            </a:extLst>
          </p:cNvPr>
          <p:cNvSpPr/>
          <p:nvPr/>
        </p:nvSpPr>
        <p:spPr>
          <a:xfrm>
            <a:off x="8299841" y="3780224"/>
            <a:ext cx="800090" cy="152303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B803824-B9AE-4448-8C86-532D65176513}"/>
              </a:ext>
            </a:extLst>
          </p:cNvPr>
          <p:cNvSpPr/>
          <p:nvPr/>
        </p:nvSpPr>
        <p:spPr>
          <a:xfrm>
            <a:off x="6233390" y="5441659"/>
            <a:ext cx="47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>
                    <a:alpha val="70000"/>
                  </a:srgbClr>
                </a:solidFill>
                <a:latin typeface="a포스터M" panose="02020600000000000000" pitchFamily="18" charset="-127"/>
                <a:ea typeface="a포스터M" panose="02020600000000000000" pitchFamily="18" charset="-127"/>
              </a:rPr>
              <a:t>인터페이스적 지식 필요</a:t>
            </a:r>
          </a:p>
        </p:txBody>
      </p:sp>
    </p:spTree>
    <p:extLst>
      <p:ext uri="{BB962C8B-B14F-4D97-AF65-F5344CB8AC3E}">
        <p14:creationId xmlns:p14="http://schemas.microsoft.com/office/powerpoint/2010/main" val="104419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5EB5BAF0-FDEA-494A-91F1-D9FDD4111D26}"/>
              </a:ext>
            </a:extLst>
          </p:cNvPr>
          <p:cNvSpPr/>
          <p:nvPr/>
        </p:nvSpPr>
        <p:spPr>
          <a:xfrm>
            <a:off x="8748799" y="3144723"/>
            <a:ext cx="4773715" cy="4773715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A56DD2-C29C-4B44-B5A8-13939A170741}"/>
              </a:ext>
            </a:extLst>
          </p:cNvPr>
          <p:cNvSpPr/>
          <p:nvPr/>
        </p:nvSpPr>
        <p:spPr>
          <a:xfrm>
            <a:off x="284048" y="1632423"/>
            <a:ext cx="9928453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https://www.google.com/intl/ko/maps/about/mymaps/ // </a:t>
            </a:r>
            <a:r>
              <a:rPr lang="ko-KR" altLang="en-US" dirty="0" err="1"/>
              <a:t>구글마이맵</a:t>
            </a:r>
            <a:r>
              <a:rPr lang="ko-KR" altLang="en-US" dirty="0"/>
              <a:t> 페이지</a:t>
            </a:r>
            <a:r>
              <a:rPr lang="en-US" altLang="ko-KR" dirty="0"/>
              <a:t>(</a:t>
            </a:r>
            <a:r>
              <a:rPr lang="ko-KR" altLang="en-US" dirty="0" err="1"/>
              <a:t>개인맵</a:t>
            </a:r>
            <a:r>
              <a:rPr lang="ko-KR" altLang="en-US" dirty="0"/>
              <a:t> 비공개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https://www.data.go.kr/tcs/dss/selectStdDataDetailView.do //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제주 전기차충전소 표준데이터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https://www.data.go.kr/dataset/3083546/fileData.do //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제주 내국인 관광객 현황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  <a:hlinkClick r:id="rId2"/>
              </a:rPr>
              <a:t>https://github.com/Kimjibeom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//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github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57C29A-3551-41C9-A163-CCF7D6F88DA2}"/>
              </a:ext>
            </a:extLst>
          </p:cNvPr>
          <p:cNvSpPr/>
          <p:nvPr/>
        </p:nvSpPr>
        <p:spPr>
          <a:xfrm>
            <a:off x="171624" y="259788"/>
            <a:ext cx="5076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REFERENCES</a:t>
            </a:r>
            <a:endParaRPr lang="ko-KR" altLang="en-US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69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해킹, 사이버, Blackandwhite, 범죄, 보안, 인터넷, 컴퓨터, 해커, 바이러스, 데이터">
            <a:extLst>
              <a:ext uri="{FF2B5EF4-FFF2-40B4-BE49-F238E27FC236}">
                <a16:creationId xmlns:a16="http://schemas.microsoft.com/office/drawing/2014/main" id="{EA7ACB26-AEDD-4EE1-A673-335F0412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40404"/>
              </a:clrFrom>
              <a:clrTo>
                <a:srgbClr val="040404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270" y="2696163"/>
            <a:ext cx="6242756" cy="416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E73EF6-4975-41BF-B904-2AD37B7BDA84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BD07DE-383C-4D32-9FD1-FD328B33B32D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solidFill>
                <a:schemeClr val="bg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5214CA-D092-4E48-BC94-AD2C2C724A2C}"/>
              </a:ext>
            </a:extLst>
          </p:cNvPr>
          <p:cNvCxnSpPr>
            <a:cxnSpLocks/>
          </p:cNvCxnSpPr>
          <p:nvPr/>
        </p:nvCxnSpPr>
        <p:spPr>
          <a:xfrm>
            <a:off x="362125" y="8738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51B5B0-4447-430C-A3B6-01F37B7635BD}"/>
              </a:ext>
            </a:extLst>
          </p:cNvPr>
          <p:cNvCxnSpPr>
            <a:cxnSpLocks/>
          </p:cNvCxnSpPr>
          <p:nvPr/>
        </p:nvCxnSpPr>
        <p:spPr>
          <a:xfrm>
            <a:off x="261457" y="742452"/>
            <a:ext cx="116690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8219D4-1F60-4279-A82C-D07E23CB59B3}"/>
              </a:ext>
            </a:extLst>
          </p:cNvPr>
          <p:cNvSpPr/>
          <p:nvPr/>
        </p:nvSpPr>
        <p:spPr>
          <a:xfrm>
            <a:off x="844079" y="3123347"/>
            <a:ext cx="10882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7200" dirty="0">
              <a:solidFill>
                <a:schemeClr val="bg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5D51C2-6DF5-4E92-8083-569DC15805E5}"/>
              </a:ext>
            </a:extLst>
          </p:cNvPr>
          <p:cNvSpPr/>
          <p:nvPr/>
        </p:nvSpPr>
        <p:spPr>
          <a:xfrm>
            <a:off x="1821048" y="2627166"/>
            <a:ext cx="42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DATA SCIENCE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088DF3-57F3-43EB-ACBD-34CCB2BA5EA0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ENDING</a:t>
            </a:r>
            <a:endParaRPr lang="ko-KR" altLang="en-US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26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231948E0-51B6-4A36-86F6-1E1C0E1162BE}"/>
              </a:ext>
            </a:extLst>
          </p:cNvPr>
          <p:cNvSpPr/>
          <p:nvPr/>
        </p:nvSpPr>
        <p:spPr>
          <a:xfrm>
            <a:off x="6794500" y="-2584418"/>
            <a:ext cx="7853132" cy="7853132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2097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 SCIENCE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AC931A-B548-48A4-A2CE-B04E54E1A326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FF7743-1BD4-43DE-8F58-54BAEC528F23}"/>
              </a:ext>
            </a:extLst>
          </p:cNvPr>
          <p:cNvSpPr/>
          <p:nvPr/>
        </p:nvSpPr>
        <p:spPr>
          <a:xfrm>
            <a:off x="4285030" y="5268714"/>
            <a:ext cx="38353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펜글씨B" panose="02020600000000000000" pitchFamily="18" charset="-127"/>
                <a:ea typeface="a펜글씨B" panose="02020600000000000000" pitchFamily="18" charset="-127"/>
              </a:rPr>
              <a:t>김지범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1D0BAD-1470-43EF-8397-547A68FBE90A}"/>
              </a:ext>
            </a:extLst>
          </p:cNvPr>
          <p:cNvSpPr/>
          <p:nvPr/>
        </p:nvSpPr>
        <p:spPr>
          <a:xfrm>
            <a:off x="1891717" y="2767280"/>
            <a:ext cx="83051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포스터M" panose="02020600000000000000" pitchFamily="18" charset="-127"/>
                <a:ea typeface="a포스터M" panose="02020600000000000000" pitchFamily="18" charset="-127"/>
              </a:rPr>
              <a:t>THANK YOU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a포스터M" panose="02020600000000000000" pitchFamily="18" charset="-127"/>
              <a:ea typeface="a포스터M" panose="02020600000000000000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01A197-54B5-4E3D-BC49-72462F295569}"/>
              </a:ext>
            </a:extLst>
          </p:cNvPr>
          <p:cNvSpPr/>
          <p:nvPr/>
        </p:nvSpPr>
        <p:spPr>
          <a:xfrm>
            <a:off x="-2767733" y="3060706"/>
            <a:ext cx="5612134" cy="5612134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5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창문이(가) 표시된 사진&#10;&#10;자동 생성된 설명">
            <a:extLst>
              <a:ext uri="{FF2B5EF4-FFF2-40B4-BE49-F238E27FC236}">
                <a16:creationId xmlns:a16="http://schemas.microsoft.com/office/drawing/2014/main" id="{83E7CEDE-B245-48AD-8C43-364EDC29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182"/>
            <a:ext cx="7044011" cy="3144426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7B16C48-83E2-4095-BD14-BA2E2D6D1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95" y="3408223"/>
            <a:ext cx="5919816" cy="318460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SELECTING DATA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161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EXCEL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333B38-5F83-4085-915E-9684EF4441ED}"/>
              </a:ext>
            </a:extLst>
          </p:cNvPr>
          <p:cNvCxnSpPr>
            <a:cxnSpLocks/>
          </p:cNvCxnSpPr>
          <p:nvPr/>
        </p:nvCxnSpPr>
        <p:spPr>
          <a:xfrm>
            <a:off x="6096000" y="3095625"/>
            <a:ext cx="948011" cy="942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B07ED0-1827-483A-8DCF-2670E5F8AD61}"/>
              </a:ext>
            </a:extLst>
          </p:cNvPr>
          <p:cNvCxnSpPr>
            <a:cxnSpLocks/>
          </p:cNvCxnSpPr>
          <p:nvPr/>
        </p:nvCxnSpPr>
        <p:spPr>
          <a:xfrm flipH="1" flipV="1">
            <a:off x="5372820" y="3575958"/>
            <a:ext cx="862286" cy="9240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7163783" y="2509556"/>
            <a:ext cx="502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여행객 총합을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Excel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SUM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통해 추가</a:t>
            </a:r>
          </a:p>
        </p:txBody>
      </p:sp>
      <p:pic>
        <p:nvPicPr>
          <p:cNvPr id="15" name="그림 14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DFCCAE01-F8D0-405D-9C28-ECFDE0CE1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2608"/>
            <a:ext cx="3292125" cy="260626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05E4A5-EC0A-4102-98D8-EBED161AC611}"/>
              </a:ext>
            </a:extLst>
          </p:cNvPr>
          <p:cNvSpPr/>
          <p:nvPr/>
        </p:nvSpPr>
        <p:spPr>
          <a:xfrm>
            <a:off x="3292125" y="4876053"/>
            <a:ext cx="2664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columns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2018~2020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월별 데이터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36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0B17EB-BE3C-4158-9D32-86D2FAF3FCDE}"/>
              </a:ext>
            </a:extLst>
          </p:cNvPr>
          <p:cNvSpPr/>
          <p:nvPr/>
        </p:nvSpPr>
        <p:spPr>
          <a:xfrm>
            <a:off x="7133655" y="1690891"/>
            <a:ext cx="502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연말에 데이터가 올라와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년도 데이터 없음</a:t>
            </a:r>
          </a:p>
        </p:txBody>
      </p:sp>
    </p:spTree>
    <p:extLst>
      <p:ext uri="{BB962C8B-B14F-4D97-AF65-F5344CB8AC3E}">
        <p14:creationId xmlns:p14="http://schemas.microsoft.com/office/powerpoint/2010/main" val="201767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INTRO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GOOGLE MY MAPS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3241587" y="6115547"/>
            <a:ext cx="502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나의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구글맵의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데이터를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COLAB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지도 구현</a:t>
            </a: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FD2FE6D2-97AE-48FA-80F6-41214AFFD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8" y="980732"/>
            <a:ext cx="9976757" cy="489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1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INTRO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GOOGLE MY MAPS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3241586" y="6115547"/>
            <a:ext cx="535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핀을 클릭하면 해당 지점의 정보를 확인할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 있음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8E5E252C-B993-4C3D-99F7-3B9317931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3" y="934965"/>
            <a:ext cx="10287147" cy="50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5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INTRO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GOOGLE MY MAPS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3241587" y="6115547"/>
            <a:ext cx="5270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나의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구글맵의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데이터를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KML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형식으로 다운로드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F811D513-AD77-4F67-A433-7294F70BC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42" y="949904"/>
            <a:ext cx="9893106" cy="48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SELECTING DATA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161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EXCEL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3150748" y="5951881"/>
            <a:ext cx="502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KML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원본 데이터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0F7DB1-292B-4C80-B2EF-6393784EC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0" y="1227826"/>
            <a:ext cx="11183439" cy="42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23825-3554-4042-8A78-340C04F0A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" y="1688821"/>
            <a:ext cx="7351604" cy="2798598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9737572-66EE-44F6-8EF6-7B6DA4841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11" y="1290893"/>
            <a:ext cx="4724809" cy="528111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SELECTING DATA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161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EXCEL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5333B38-5F83-4085-915E-9684EF4441ED}"/>
              </a:ext>
            </a:extLst>
          </p:cNvPr>
          <p:cNvCxnSpPr>
            <a:cxnSpLocks/>
          </p:cNvCxnSpPr>
          <p:nvPr/>
        </p:nvCxnSpPr>
        <p:spPr>
          <a:xfrm>
            <a:off x="6947262" y="3005428"/>
            <a:ext cx="948011" cy="942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B07ED0-1827-483A-8DCF-2670E5F8AD61}"/>
              </a:ext>
            </a:extLst>
          </p:cNvPr>
          <p:cNvCxnSpPr>
            <a:cxnSpLocks/>
          </p:cNvCxnSpPr>
          <p:nvPr/>
        </p:nvCxnSpPr>
        <p:spPr>
          <a:xfrm flipH="1" flipV="1">
            <a:off x="6181725" y="4284122"/>
            <a:ext cx="862286" cy="9240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3296713" y="5056858"/>
            <a:ext cx="502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사용하지 않을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columns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삭제</a:t>
            </a:r>
          </a:p>
        </p:txBody>
      </p:sp>
    </p:spTree>
    <p:extLst>
      <p:ext uri="{BB962C8B-B14F-4D97-AF65-F5344CB8AC3E}">
        <p14:creationId xmlns:p14="http://schemas.microsoft.com/office/powerpoint/2010/main" val="108954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ACB1CA-9568-4D41-A815-1D9C60480CD5}"/>
              </a:ext>
            </a:extLst>
          </p:cNvPr>
          <p:cNvCxnSpPr>
            <a:cxnSpLocks/>
          </p:cNvCxnSpPr>
          <p:nvPr/>
        </p:nvCxnSpPr>
        <p:spPr>
          <a:xfrm>
            <a:off x="209725" y="721453"/>
            <a:ext cx="11669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1FFACE-A49F-48D5-A4C9-B4CA4DC41E4C}"/>
              </a:ext>
            </a:extLst>
          </p:cNvPr>
          <p:cNvSpPr/>
          <p:nvPr/>
        </p:nvSpPr>
        <p:spPr>
          <a:xfrm>
            <a:off x="171624" y="259788"/>
            <a:ext cx="3766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SELECTING DATA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7F4300-BC31-407D-8BD1-FF20389C652B}"/>
              </a:ext>
            </a:extLst>
          </p:cNvPr>
          <p:cNvSpPr/>
          <p:nvPr/>
        </p:nvSpPr>
        <p:spPr>
          <a:xfrm>
            <a:off x="9060084" y="188454"/>
            <a:ext cx="3131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HONGIK.UNIV</a:t>
            </a:r>
          </a:p>
          <a:p>
            <a:r>
              <a:rPr lang="en-US" altLang="ko-KR" sz="1500" dirty="0">
                <a:latin typeface="a라이트" panose="02020600000000000000" pitchFamily="18" charset="-127"/>
                <a:ea typeface="a라이트" panose="02020600000000000000" pitchFamily="18" charset="-127"/>
              </a:rPr>
              <a:t>PROJECT PRESENTATION</a:t>
            </a:r>
            <a:endParaRPr lang="ko-KR" altLang="en-US" sz="15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EEE2A3-7E8A-420E-B5CB-0B654F056567}"/>
              </a:ext>
            </a:extLst>
          </p:cNvPr>
          <p:cNvSpPr/>
          <p:nvPr/>
        </p:nvSpPr>
        <p:spPr>
          <a:xfrm>
            <a:off x="2938002" y="325495"/>
            <a:ext cx="161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FEAT. EXCEL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3F324-9D40-43EF-BB2B-E4620B552F0E}"/>
              </a:ext>
            </a:extLst>
          </p:cNvPr>
          <p:cNvSpPr/>
          <p:nvPr/>
        </p:nvSpPr>
        <p:spPr>
          <a:xfrm>
            <a:off x="3150748" y="5951881"/>
            <a:ext cx="502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최종적으로 시각화에 사용된 데이터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5DF692A-1B52-47D0-8A5D-A7967328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66" y="1012284"/>
            <a:ext cx="7179067" cy="48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66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762</Words>
  <Application>Microsoft Office PowerPoint</Application>
  <PresentationFormat>와이드스크린</PresentationFormat>
  <Paragraphs>233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a라이트</vt:lpstr>
      <vt:lpstr>a옛날사진관3</vt:lpstr>
      <vt:lpstr>a옛날사진관4</vt:lpstr>
      <vt:lpstr>a이끌림M</vt:lpstr>
      <vt:lpstr>a장미다방</vt:lpstr>
      <vt:lpstr>a펜글씨B</vt:lpstr>
      <vt:lpstr>a포스터M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안준현</dc:creator>
  <cp:lastModifiedBy>김지범</cp:lastModifiedBy>
  <cp:revision>65</cp:revision>
  <dcterms:created xsi:type="dcterms:W3CDTF">2020-12-20T15:45:42Z</dcterms:created>
  <dcterms:modified xsi:type="dcterms:W3CDTF">2021-06-28T05:26:34Z</dcterms:modified>
</cp:coreProperties>
</file>